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7"/>
  </p:notesMasterIdLst>
  <p:sldIdLst>
    <p:sldId id="859" r:id="rId2"/>
    <p:sldId id="1238" r:id="rId3"/>
    <p:sldId id="1242" r:id="rId4"/>
    <p:sldId id="1243" r:id="rId5"/>
    <p:sldId id="1244" r:id="rId6"/>
    <p:sldId id="1245" r:id="rId7"/>
    <p:sldId id="1246" r:id="rId8"/>
    <p:sldId id="1269" r:id="rId9"/>
    <p:sldId id="1270" r:id="rId10"/>
    <p:sldId id="1275" r:id="rId11"/>
    <p:sldId id="1273" r:id="rId12"/>
    <p:sldId id="1274" r:id="rId13"/>
    <p:sldId id="1271" r:id="rId14"/>
    <p:sldId id="1276" r:id="rId15"/>
    <p:sldId id="1277" r:id="rId16"/>
    <p:sldId id="1281" r:id="rId17"/>
    <p:sldId id="1282" r:id="rId18"/>
    <p:sldId id="1278" r:id="rId19"/>
    <p:sldId id="1283" r:id="rId20"/>
    <p:sldId id="1284" r:id="rId21"/>
    <p:sldId id="1285" r:id="rId22"/>
    <p:sldId id="1286" r:id="rId23"/>
    <p:sldId id="1279" r:id="rId24"/>
    <p:sldId id="1280" r:id="rId25"/>
    <p:sldId id="1287" r:id="rId26"/>
    <p:sldId id="1288" r:id="rId27"/>
    <p:sldId id="1289" r:id="rId28"/>
    <p:sldId id="1272" r:id="rId29"/>
    <p:sldId id="1295" r:id="rId30"/>
    <p:sldId id="1296" r:id="rId31"/>
    <p:sldId id="1290" r:id="rId32"/>
    <p:sldId id="1291" r:id="rId33"/>
    <p:sldId id="1292" r:id="rId34"/>
    <p:sldId id="1297" r:id="rId35"/>
    <p:sldId id="1298" r:id="rId36"/>
    <p:sldId id="1299" r:id="rId37"/>
    <p:sldId id="1293" r:id="rId38"/>
    <p:sldId id="1300" r:id="rId39"/>
    <p:sldId id="1301" r:id="rId40"/>
    <p:sldId id="1302" r:id="rId41"/>
    <p:sldId id="1303" r:id="rId42"/>
    <p:sldId id="1294" r:id="rId43"/>
    <p:sldId id="1304" r:id="rId44"/>
    <p:sldId id="1241" r:id="rId45"/>
    <p:sldId id="1307" r:id="rId46"/>
    <p:sldId id="1249" r:id="rId47"/>
    <p:sldId id="1251" r:id="rId48"/>
    <p:sldId id="1252" r:id="rId49"/>
    <p:sldId id="1308" r:id="rId50"/>
    <p:sldId id="1309" r:id="rId51"/>
    <p:sldId id="1310" r:id="rId52"/>
    <p:sldId id="1311" r:id="rId53"/>
    <p:sldId id="1254" r:id="rId54"/>
    <p:sldId id="1258" r:id="rId55"/>
    <p:sldId id="1260" r:id="rId5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1DE"/>
    <a:srgbClr val="00AEEF"/>
    <a:srgbClr val="F38928"/>
    <a:srgbClr val="FBC9BC"/>
    <a:srgbClr val="FEE2D1"/>
    <a:srgbClr val="F36821"/>
    <a:srgbClr val="D3ECE9"/>
    <a:srgbClr val="E6E1EF"/>
    <a:srgbClr val="FF0000"/>
    <a:srgbClr val="8DC3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90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655046" y="-27384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高中语文 必修 下册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1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412776"/>
            <a:ext cx="11523345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第八单元  思辨性阅读与表达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2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16</a:t>
            </a:r>
            <a:r>
              <a:rPr lang="zh-CN" altLang="en-US" sz="5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　阿房宫赋  六国论</a:t>
            </a:r>
            <a:endParaRPr lang="zh-CN" altLang="en-US" sz="5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692696"/>
            <a:ext cx="11485848" cy="5802294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完结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指为秦国所灭。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统一。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光秃。这里形容山上树木已被砍伐殆尽。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出现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意思是建成。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覆压三百余里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覆盖三百多里地。形容宫殿楼阁接连不断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占地极广。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隔离天日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遮蔽天日。这是形容宫殿楼阁的高大。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通达。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二川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渭水和樊川。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河水盛大的样子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一说为缓缓流动的样子。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廊腰缦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màn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走廊萦绕曲折。廊腰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连接高大建筑物的走廊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好像人的腰部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故称。缦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萦绕。回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曲折。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檐牙高啄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檐牙高耸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如鸟仰首啄物。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檐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屋檐翘出如牙齿的部分。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钩心斗角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宫室结构的参差错落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精致工巧。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钩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指各种建筑物都与中心区相连。斗角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指屋角相对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好像兵戈相斗。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盘盘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盘旋的样子。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qūn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曲折回旋的样子。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长桥卧波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未云何龙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长桥卧在水上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没有云怎么出现了龙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这是形容长桥似龙。《周易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乾卦》有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云从龙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所以人们认为有龙就应该有云。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复道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楼阁之间架在空中的通道。因上下都有通道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故称。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冥迷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分辨不清。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融融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和乐的样子。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941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882962"/>
            <a:ext cx="11593288" cy="3850293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387019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文章开篇先声夺人。只一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，就把秦王朝的强盛显示殆尽。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这两个动词用得特别有力，好像一个特写镜头，一下子就把气势磅礴的阿房宫推到了人们的眼前。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寥寥几笔，阿房宫的总貌就已立于眼前。有山有水，亦纵亦横，上蔽天日，下覆三百余里，曲曲折折。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覆压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隔离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北构而西折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几个动词写活了阿房宫，赋予其一种动态之美。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882963"/>
            <a:ext cx="981752" cy="55073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9998" y="105273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阿房宫的建筑风貌。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710" y="1124744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250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412777"/>
            <a:ext cx="11593288" cy="3168352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91683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舞殿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是互文的写法，台既可舞，殿亦可歌，意谓宫内处处皆可轻歌曼舞。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一日之内，一宫之间，而气候不齐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暖响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冷袖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，进一步从人们的主观感受来写宫内的歌舞盛况。这几句，既是以歌舞之纷繁衬托宫殿之众多、阿房宫之宏大宽广，又为下文美女充盈宫室作铺垫。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412777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97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4723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妃嫔　媵嫱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，王子皇孙，辞　　　 楼 下 殿， 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六国王侯的宫妃、女儿、孙女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辞别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六国的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楼阁宫殿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乘辇车来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于秦。　　　朝　歌　夜 弦，　为 秦　宫人。　　明星荧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到秦国。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她们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从早到晚歌唱弹琴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成为秦国的宫人。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明星闪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　　开 妆　镜也；绿云扰 扰，　　　　　 梳 　晓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宫人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打开梳妆的镜子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乌云纷纷扰扰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宫人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清晨在梳理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鬟 也；渭流涨　腻，　　　 弃　　 脂　 水　也；　烟 斜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发髻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渭水涨起了脂膏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宫人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泼掉的含脂粉的洗脸水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轻烟斜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斜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4723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8527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08056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雾　　横，　　　 焚 椒兰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也。雷霆　 乍 惊， 宫车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上升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香雾横绕空际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宫人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焚烧椒兰熏香。雷霆忽然震响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是宫车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过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也； 辘辘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远听， 　杳　不知其　　 所之也。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❹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</a:t>
                </a:r>
                <a:r>
                  <a:rPr lang="en-US" altLang="zh-CN" b="1" u="sng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驶过去了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车声越听越远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无影无踪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不知它驶向什么地方。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宫妃们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一肌一容，尽态极妍，　 缦立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远视，而望　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焉。有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肌肤、姿容都娇媚极了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她们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久立远望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希望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皇帝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宠幸。有的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不见者，　　　 三十六年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❺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燕　 赵　　之收　藏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宫人没见过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皇帝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有三十六年了。燕国、赵国收藏的金玉珍宝等物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08056"/>
              </a:xfrm>
              <a:blipFill>
                <a:blip r:embed="rId2"/>
                <a:stretch>
                  <a:fillRect l="-796" r="-849" b="-12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9907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5959195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韩　魏　　 之　 经　 营， 齐　楚　　 之　 精　 英，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韩国、魏国聚敛的金玉珍宝等物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齐国、楚国保存的金玉珍宝等物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几 世 几 年，　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掠 其人， 倚叠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 山。一旦　　　</a:t>
                </a:r>
                <a:r>
                  <a:rPr lang="en-US" altLang="zh-CN" b="1" u="sng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多少代多少年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从百姓那里抢来的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堆叠得像山一样。一旦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国家灭亡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不能 有，输 来　其间。　鼎　　 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玉　 　石，金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不能保有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都运送到这里。把宝鼎看作铁锅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把美玉看作石头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把黄金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 块　　珠　　 　砾，弃　掷逦 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，秦 人　视之， 亦 不 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看作土块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把珍珠看作石子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丢弃得到处都是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秦国人看到这些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也不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甚 惜。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❻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觉得太可惜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5959195"/>
              </a:xfrm>
              <a:blipFill>
                <a:blip r:embed="rId2"/>
                <a:stretch>
                  <a:fillRect l="-796" t="-102" r="-849" b="-10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71363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018867"/>
            <a:ext cx="11485848" cy="3346237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妃嫔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pín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yìng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qiáng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六国王侯的宫妃。下文的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王子皇孙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指六国王侯的女儿、孙女。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君王及后妃所乘的车。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荧荧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明亮的样子。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椒兰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两种香料植物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焚烧以熏香衣物。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辘辘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车行的声音。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缦立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久立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en-US" altLang="zh-CN" b="1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幸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封建皇帝到某处或宠爱某人。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三十六年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赢政在位期间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247</a:t>
            </a:r>
            <a:r>
              <a:rPr lang="en-US" altLang="zh-CN" b="1" spc="-1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210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piāo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抢劫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掠夺。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倚叠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堆叠。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chēng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平底的浅锅。</a:t>
            </a:r>
            <a:r>
              <a:rPr lang="en-US" altLang="zh-CN" b="1">
                <a:solidFill>
                  <a:srgbClr val="0000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逦迤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lǐyǐ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连续不断。这里有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到处都是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44993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渲染阿房宫中奢侈铺张的生活。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4571404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0283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052736"/>
            <a:ext cx="11593288" cy="5040560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556793"/>
            <a:ext cx="11485848" cy="436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一连用了六组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构成排比句式，营造了扑朔迷离的气氛，描绘了绚烂迷人的色彩，把宫中生活的华丽、奢靡写得浪漫酣畅。此处排比句既表现了宫女命运的悲惨，也揭示了秦始皇生活的骄奢淫逸。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写宫女为求宠幸而苦苦努力。然而，那么多宫女，皇帝怎么宠幸得过来呢？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有不见者，三十六年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，一语道尽宫女之辛酸、秦始皇之荒淫。这里作者第一次透露了在繁华兴盛的背后，还潜藏着辛酸，隐含着悲哀和怨愤，酝酿着焚毁阿房宫的火种。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这几个排比句式的运用，如急管繁弦，一声紧扣一声，一句紧逼一句，尽情地揭露了秦王朝的奢靡给百姓带来的沉重灾难。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052737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675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85513"/>
                <a:ext cx="11485848" cy="4935775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嗟乎！一人之心，　千万人之心也。秦　　爱 纷奢，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一个人的心思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就是千万人的心思啊。秦始皇喜欢繁华奢侈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　亦念　其　家。奈　何 取 之　　 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锱　　 铢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百姓也顾念自己的家。为什么搜刮钱财的时候一分一厘也不放过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用　之 如　 泥沙？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❼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 　　使　负　　栋之柱，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挥霍起来却像泥沙一样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秦始皇的聚敛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让支撑房屋大梁的柱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多于南亩之农夫；架　梁 之椽， 多 于 机上 之　工女；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比田里的农民还要多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架在梁上的椽子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比织布机上的女工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还要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85513"/>
                <a:ext cx="11485848" cy="493577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91822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4723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 钉头磷磷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，多于在庾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　粟粒；瓦缝　参差， 多 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梁柱上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凸起的钉子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比粮仓里的谷粒还要多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参差交错的瓦缝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 周身　 之　 帛　缕；直　栏 横　槛， 多于九土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 城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比人一身衣服上的丝线还要多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直的栏杆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横的门槛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比九州的城邑还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郭；管 弦 呕　 哑，　多　于　市人 之　 言语。使天下之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要多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嘈杂的管弦乐声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比闹市上的人们的话语还要多。使天下的百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人，不敢言 而敢　　　 怒。　独夫之心，日益　骄　固。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不敢讲话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只敢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在心里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愤怒。秦始皇的心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一天比一天骄横顽固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4723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9052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8920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《阿 房 宫 赋》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《阿房宫赋》作于唐敬宗宝历元年（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825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）。杜牧所处的时代，唐王朝政治腐败，阶级矛盾异常尖锐，而且藩镇跋扈，吐蕃、南诏、回鹘等国纷纷入侵，大唐帝国已处于崩溃的前夕。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杜牧针对这种形势，极力主张内平藩镇，加强统一；外御侵略，巩固国防。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但唐敬宗李湛年少继位，好游猎，喜声色，大兴土木，不理朝政。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对于这一切，杜牧既愤慨又痛心。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他在《上知己文章启》中明白地指出：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宝历（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敬宗的年号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）大起宫室，广声色，故作《阿房宫赋》。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4647" y="764704"/>
            <a:ext cx="5101118" cy="595427"/>
          </a:xfrm>
          <a:prstGeom prst="rect">
            <a:avLst/>
          </a:prstGeom>
        </p:spPr>
      </p:pic>
      <p:pic>
        <p:nvPicPr>
          <p:cNvPr id="4" name="相关链接.eps" descr="id:21474897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700808"/>
            <a:ext cx="1967193" cy="379472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06574" y="2204864"/>
            <a:ext cx="1459865" cy="461665"/>
            <a:chOff x="5365274" y="3198168"/>
            <a:chExt cx="1459865" cy="461665"/>
          </a:xfrm>
        </p:grpSpPr>
        <p:pic>
          <p:nvPicPr>
            <p:cNvPr id="5" name="BS23A.eps" descr="id:2147489761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</a:t>
              </a:r>
              <a:r>
                <a:rPr lang="zh-CN" altLang="en-US" sz="240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材料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340768"/>
                <a:ext cx="11485848" cy="313124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戍　 卒　叫， 函谷　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，楚人一　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　　　 可怜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陈胜、吴广起义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函谷关被攻破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项羽一把大火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焚烧秦宫室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可惜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焦　 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❽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阿房宫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化为一片焦土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340768"/>
                <a:ext cx="11485848" cy="3131242"/>
              </a:xfrm>
              <a:blipFill>
                <a:blip r:embed="rId2"/>
                <a:stretch>
                  <a:fillRect l="-796" r="-849" b="-5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56538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018867"/>
            <a:ext cx="11485848" cy="2792239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形容词的使动用法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尽。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锱铢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zīzhū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古代重量单位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一锱等于六铢。一铢约等于后来一两的二十四分之一。锱、铢连用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极言其细微。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磷磷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有棱角的样子。这里形容钉头突出。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谷仓。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九土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九州。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攻占。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楚人一炬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项羽占领咸阳后纵火焚烧秦宫室。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可惜。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焦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名词用作动词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化为焦土。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40770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秦始皇和百姓之间的生活状况进行对比，又自然地写到暴秦的灭亡。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4149080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733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052736"/>
            <a:ext cx="11593288" cy="5040560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556793"/>
            <a:ext cx="11485848" cy="445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pc="-100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首句以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嗟乎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发出感慨，对比人心事理，指出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秦爱纷奢，人亦念其家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并提，进而质问道：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奈何取之尽锱铢，用之如泥沙？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对秦统治者的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残民以自肥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作了有力的抨击。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作者用了六组比喻句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进行排比，形象地表现了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、剥削者与被剥削者一乐一苦的两个方面及其相互关系。一句句喷薄而出、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层层推进，以至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使天下之人，不敢言而敢怒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，将火山即将爆发的形势全盘托出。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独夫之心，日益骄固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从反面一逼，便逼出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戍卒叫，函谷举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的局面，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农民起义的熊熊烈火终于埋葬了统治者。而供统治者享乐的阿房宫也随之化为一片焦土。</a:t>
            </a:r>
            <a:endParaRPr lang="zh-CN" altLang="zh-CN" sz="105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052737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8139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205987"/>
                <a:ext cx="11485848" cy="4239237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呜呼！灭六国者六国也，非秦也；族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秦者　秦也， 非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灭亡六国的是六国自己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不是秦国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灭亡秦国的是秦国自己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天下也。嗟乎！ 使六国各爱　 其　 人， 则　　　 足以 拒 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是天下人。唉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假使六国各自爱护他们的百姓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六国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足以抵抗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；使　秦 复　爱 六国之 人， 则　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三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世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秦国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假使秦国又能爱护六国的百姓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就可以依次传递三世乃至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万世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205987"/>
                <a:ext cx="11485848" cy="4239237"/>
              </a:xfrm>
              <a:blipFill>
                <a:blip r:embed="rId2"/>
                <a:stretch>
                  <a:fillRect l="-796" r="-849" b="-2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67675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340768"/>
                <a:ext cx="11485848" cy="3827779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可至万世　而为君，谁得而族灭　也？ 秦人不 暇　自 哀， 而　后人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而做君王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谁能够灭亡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他们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秦人来不及为自己哀叹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而后人为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哀 之；　　 后人　哀　之 而不　　 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之， 亦 使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他们哀叹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后人为他们悲哀而不以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他们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也会使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后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后　人而复哀后人也。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❾</a:t>
                </a:r>
                <a:endParaRPr lang="en-US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来的人再为后人哀叹了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340768"/>
                <a:ext cx="11485848" cy="3827779"/>
              </a:xfrm>
              <a:blipFill>
                <a:blip r:embed="rId2"/>
                <a:stretch>
                  <a:fillRect l="-796" r="-849" b="-3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01755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576248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灭族。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依次传递。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名词的意动用法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为鉴。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317483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六国和秦灭亡的历史教训，讽谏当朝统治者。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3246845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065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700808"/>
            <a:ext cx="11593288" cy="2952328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20486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引述论据，指出爱民与长治久安息息相关。用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的委婉称谓，提醒统治者不要重蹈亡秦的覆辙，意味深长。结尾四个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字，使不爱惜人民而遭灭亡的教训显得更为沉痛。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直指作者所处时代的统治者，警戒当时的统治者要以史为鉴，爱惜人民，否则只能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使后人而复哀后人也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，发人深省。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700809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4824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509955"/>
                <a:ext cx="11485848" cy="3827779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58A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六　国　论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洵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六国破灭，非　　 兵 不 利， 战　不善，弊 在　　 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六国灭亡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不是因为武器不锋利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仗打得不好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弊端在于向秦国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赂　　　　秦而　　力　　亏，破灭之道也。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割地求和。向秦国割地求和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自己的实力就亏损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这是灭亡的原因。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509955"/>
                <a:ext cx="11485848" cy="3827779"/>
              </a:xfrm>
              <a:blipFill>
                <a:blip r:embed="rId2"/>
                <a:stretch>
                  <a:fillRect l="-796" r="-849" b="-3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52" y="908720"/>
            <a:ext cx="1173079" cy="51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0055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90079"/>
                <a:ext cx="11485848" cy="534723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：六国互丧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赂　　秦耶？　　 曰： 不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人说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六国相继灭亡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都是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向秦国割地求和吗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回答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不向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赂　　　者　以　赂　　　　　 者　　　丧。 盖　失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秦国割地求和的国家因为向秦国割地求和的国家而灭亡。因为失去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 　强　　援， 不能独 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故曰： 弊　在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其他国家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强有力的援助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就不能单独保全。所以说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弊端在于向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赂　　　秦也。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秦国割地求和啊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90079"/>
                <a:ext cx="11485848" cy="534723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27827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1684244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赂秦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以财物赠予秦国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这里指向秦割地求和。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或曰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有人说。这是设问。下句的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曰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是对设问的回答。或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不定代词。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互丧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相继灭亡。互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交互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由此及彼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由彼及此。丧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灭亡。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全都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一概。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保全。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386104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中心论点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六国破灭，弊在赂秦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3933056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962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《六　国　论》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北宋建国后一百年间，北宋军队与契丹、西夏军队交战大小六十余次，败多胜少，国土不断被洗劫。到北宋中期，军费开支浩大，财政入不敷出；土地兼并现象严重，社会矛盾尖锐；政治上专制腐败，军事上骄惰无能，外交上极端软弱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年，契丹大举攻宋，直逼黄河北岸的澶州（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今河南濮阳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）城下，威胁宋都，宰相寇准力主抗辽。北宋打了胜仗，但北宋最高统治者面对有利的形势却屈辱求和，与之订立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澶渊之盟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：北宋每年要向契丹纳银二十万两，绢三十万匹；向西夏纳银十万两，绢十万匹，茶三万斤。这样贿赂的结果，助长了契丹、西夏的气焰，加重了人民的负担，极大地损伤了国力，带来了无穷的祸患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4011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700808"/>
            <a:ext cx="11593288" cy="2952328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20486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开门见山地提出全文的中心论点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弊在赂秦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，采用双重否定加强肯定的句式，语气强烈。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提出两个分论点。第一个分论点正面论说赂秦必亡。第二个分论点以问答的形式加以论说，指出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不赂者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赂者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的存亡关系。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700809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9942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935775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秦　 以攻　　　　 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之外，　　　　　　　　　</a:t>
                </a:r>
                <a:r>
                  <a:rPr lang="en-US" altLang="zh-CN" b="1" u="sng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秦国除用攻战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的方法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取得土地之外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还收到诸侯割让的土地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小　则 获 邑 ，大 则得　 城。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较秦　 之所　得，　　 与 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小的就得到邑镇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大的就得到城市。把秦国通过割让得到的土地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战胜而得　　　者，　其 实　　百倍；诸　侯　之　所　</a:t>
                </a:r>
                <a:r>
                  <a:rPr lang="en-US" altLang="zh-CN" b="1" u="sng" smtClean="0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战胜而得到的土地比较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这实际上多达百倍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把六国因割让而丧失的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亡， 与战败而　 亡　　者，　其　实 亦百倍。 则　秦之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土地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与战败而丢失的土地比较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这实际上也多达百倍。那么秦国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最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93577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18097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90079"/>
                <a:ext cx="11485848" cy="534723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所 大欲，诸侯之所大患， 固 不在 战矣。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❹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思 厥　先祖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想得到的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六国诸侯最担心的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的确不在于战争了。想想他们的祖辈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霜露，斩 荆棘，以有尺寸之地。子孙 视 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父辈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暴露在霜露之中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披荆斩棘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才有了一点土地。子孙对待土地却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不甚惜，举以 予人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，如 弃 草　芥。今日割 五 城， 明日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很不爱惜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拿来送给别人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好像丢弃小草一样。今天割让五座城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明天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割 十 城， 然　后　得 一夕 安寝。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❺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起　 视　 四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割让十座城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这样之后才得到一夜的安睡。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第二天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起来一看四周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90079"/>
                <a:ext cx="11485848" cy="534723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18965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98161"/>
                <a:ext cx="11485848" cy="5555175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境， 而秦 兵又至矣。然则诸侯之地 有限，　 暴　 秦之欲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边境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秦国的军队又到了。然而诸侯的土地有限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但强暴的秦国的欲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无　厌，　　奉之弥繁，侵　之 愈　急。故　不战　而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望不会满足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六国送给秦越多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秦侵犯六国越厉害。所以不用作战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谁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强 弱　胜 负　已判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矣。至 于　　 颠　覆，　 理　　固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强谁弱、谁胜谁负已经确定了。以至于六国最终灭亡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按道理来讲本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宜　　然。古人云：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 地 事 秦，犹 抱 薪 救火， 薪不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来应该是这样。古人说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用土地侍奉秦国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好像抱着柴去救火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柴不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尽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，火不 灭。</a:t>
                </a:r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此言得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之。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❻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烧完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火不会熄灭。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这话说得对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98161"/>
                <a:ext cx="11485848" cy="5555175"/>
              </a:xfrm>
              <a:blipFill>
                <a:blip r:embed="rId2"/>
                <a:stretch>
                  <a:fillRect l="-796" t="-110" r="-849" b="-10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94356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1684244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以攻取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用攻战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的方法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取得。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厥先祖父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他们的祖辈父辈。厥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相当于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。祖父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泛指祖辈、父辈。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曝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举以予人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拿来送给别人。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决定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确定。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适宜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得当。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3861048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分论点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赂秦而力亏，破灭之道也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，分析论证韩、楚、魏三国赂秦的弊端。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3933056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2121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700808"/>
            <a:ext cx="11593288" cy="3672408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204865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苏洵就对秦国的态度，将六国分为两类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赂秦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不赂秦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。本段介绍韩、魏、楚三国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赂秦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的情况。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百倍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，对比强烈，突出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赂秦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，并顺势导出结论，阐明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大欲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，从秦与其他诸侯国两个角度分析了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的利弊。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700809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0223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700808"/>
            <a:ext cx="11593288" cy="2952328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20486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，极言割地之频繁；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，极言割地之多、广；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，极言时间之短暂。对比中可见诸侯割地赂秦之可悲。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作者引用魏国大臣劝谏魏王的话，说明赂秦之失，古人早已洞若观火，而不是作者在臆测或危言耸听。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700809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2666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58692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齐人未尝　 赂　　 秦，终　继五国迁灭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何　哉？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齐国不曾向秦国割地求和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最后也随着五国灭亡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为什么呢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与嬴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而不助五国也。五国既　丧，齐 亦　不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这是因为齐国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亲附秦国而不帮助五国。五国已经灭亡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齐国也不能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免　矣。燕　赵 之 君，　始有 远　 略，　能 守　其土，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幸免了。燕国与赵国的君主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起初有长远的谋略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能够守住他们的国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不　赂　　 秦。是故 燕 虽　　小国而后亡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坚持正义而不向秦国割地求和。所以燕国虽然是个小国却后灭亡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58692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84723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47233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斯　用兵之效也。至　　 丹　 以荆卿　　　为　　　　　</a:t>
                </a:r>
                <a:r>
                  <a:rPr lang="en-US" altLang="zh-CN" b="1" u="sng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这就是用兵的功效。等到燕太子丹用荆卿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刺秦王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作为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对付秦国的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计，始速祸焉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 赵 尝　　五 战于 秦， 二败而　三 胜。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策略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才招致祸患。赵国曾经与秦国交战五次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败了两次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胜了三次。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后 秦 击 赵 者　再，李牧连　却 之。洎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牧 以　 谗　　</a:t>
                </a:r>
                <a:r>
                  <a:rPr lang="en-US" altLang="zh-CN" b="1" u="sng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后来秦国两次攻打赵国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李牧连续打退了它。等到李牧因为受诬陷而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诛，　　　　 邯郸　 为 　　　　郡，　惜 其　用武　</a:t>
                </a:r>
                <a:r>
                  <a:rPr lang="en-US" altLang="zh-CN" b="1" u="sng" smtClean="0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被杀害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赵国都城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邯郸才变成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秦国的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一个郡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可惜赵国用武力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抵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4723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46737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94693"/>
                <a:ext cx="11485848" cy="5198603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而不　　终也。且 燕　赵　处　 秦　　　　　　革 灭殆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抗却不能坚持到底。况且燕、赵两国处在秦国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把其他国家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几乎消灭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尽之 际， 可 谓智力　　　　　　孤危，战败而亡， 诚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干净的时候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可以说是智谋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穷竭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国势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孤立危急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战败而亡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实在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不得已。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❼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向使　　　　　三国 各　爱　 其地， 齐 人勿 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是不得已的。如果当初韩、魏、楚三国各自爱惜他们的国土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齐国人不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附于秦，　　　 刺客　不　 行，　　　良将犹在，　则胜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亲附秦国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燕国的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刺客不动身赴秦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赵国的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良将还活着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那么胜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负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之数，存亡之理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，当与秦相较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⑦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，或　未 易　量。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❽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败存亡的命运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应当能够与秦国相较量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或许还不能轻易估量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94693"/>
                <a:ext cx="11485848" cy="5198603"/>
              </a:xfrm>
              <a:blipFill>
                <a:blip r:embed="rId2"/>
                <a:stretch>
                  <a:fillRect l="-796" t="-117" r="-849" b="-12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0997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76804"/>
            <a:ext cx="11485848" cy="1684244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北宋的这种输币、纳贡求和的办法，与六国赂秦而求一夕安寝的政策极为相似。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所以，苏洵写了这篇《六国论》，以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六国破灭之道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来进行讽谏，希望北宋统治者改弦更张，勿蹈六国的覆辙。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7095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052736"/>
            <a:ext cx="11485848" cy="3346237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迁灭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灭亡。迁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改变。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亲附秦国。与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亲附、亲近。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名词用作动词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坚持正义。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至丹以荆卿为计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始速祸焉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等到燕太子丹用荆卿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刺秦王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作为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对付秦国的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策略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才招致祸患。《史记》记载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荆轲刺秦王未成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秦王大怒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发兵灭燕。荆卿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荆轲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即下文提到的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刺客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招致。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等到。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胜负之数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存亡之理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胜败存亡的命运。数、理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指天数、命运。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较量。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4509120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分论点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不赂者以赂者丧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，深刻分析齐、燕、赵三国不赂秦而破灭的情况。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4581128"/>
            <a:ext cx="1140341" cy="51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2430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124744"/>
            <a:ext cx="11593288" cy="4536504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1628801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pc="-100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作者采用分层论证的方法，论证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不赂者以赂者丧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这一论点。齐国未赂秦，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却亲近秦国不联合五国，五国灭亡，齐国也会被灭。燕、赵之君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义不赂秦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，但燕国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以荆卿为计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，最终加速了灭亡；赵国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用武不终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，结果也走向灭亡。两国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智力孤危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，没有援助，灭亡也是必然。文章层层推进，有力论证了分论点。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提出假设，从反面论说了不赂秦未必灭亡的道理。文章在这里笔锋一转，反跌得精神饱满，把六国破灭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弊在赂秦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的道理说得更加透彻，更具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50" y="1124745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3255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26153"/>
                <a:ext cx="11485848" cy="5555175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呜呼！　　以赂　秦之　地封天下之谋臣，　以事 秦 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如果六国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用割让给秦国的土地封赏天下的谋臣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用侍奉秦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之心　礼天下之奇才，并力西向，　 　　 则吾恐　秦　人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国的心意礼遇天下的奇才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合力向西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对付秦国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那么我恐怕秦国人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食之 不得下 咽　也。悲 夫！ 有如此之势， 而为秦 人积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吃饭也不能咽下喉咙了。可悲啊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有这样的形势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却被秦国人积久而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威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之所劫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　　日　削　月　割，以趋于 亡。　为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成的威势所胁迫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土地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天天削减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月月割让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以至走向灭亡。治理国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国 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无使 　为　　　 积　　　　 威之所劫哉！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❾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家的人不要使自己被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敌人的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积久而成的威势所胁迫啊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26153"/>
                <a:ext cx="11485848" cy="5555175"/>
              </a:xfrm>
              <a:blipFill>
                <a:blip r:embed="rId2"/>
                <a:stretch>
                  <a:fillRect l="-796" t="-110" r="-849" b="-12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93429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88846" y="1340768"/>
            <a:ext cx="11485848" cy="1130246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积威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积久而成的威势。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胁迫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挟持。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wéi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国者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治理国家的人。为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治理。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297990" y="270892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承上启下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，提出为国者不要被敌国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积威之所劫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的忠告。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02" y="2780928"/>
            <a:ext cx="1140341" cy="5137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3645024"/>
            <a:ext cx="11593288" cy="1800200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288846" y="414908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D73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领起对六国灭亡的惋惜，吊古伤今。最后一句总结了六国灭亡的历史教训，呼吁统治者吸取这惨痛的历史教训，议论中带有强烈的家国情怀。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9142" y="3645025"/>
            <a:ext cx="981752" cy="55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9814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96752"/>
                <a:ext cx="11485848" cy="4169155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夫六国与秦皆诸 侯， 其　 势 弱 于 秦，而犹有可以　</a:t>
                </a:r>
                <a:r>
                  <a:rPr lang="en-US" altLang="zh-CN" b="1" u="sng" dirty="0">
                    <a:solidFill>
                      <a:srgbClr val="FFFFFF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六国与秦国都是诸侯国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六国的势力比秦国弱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却还有可以凭借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不　　赂　　而　胜 之之 势。苟 以　天下之大， 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不向秦国割地求和而战胜它的形势。如果凭着偌大的天下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降低身份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从六国破亡之故事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，是又在六国下矣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smtClean="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❿</m:t>
                        </m:r>
                      </m:sup>
                    </m:sSup>
                  </m:oMath>
                </a14:m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Cambria Math" panose="020405030504060302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跟随六国灭亡的旧事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这就又在六国之下了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96752"/>
                <a:ext cx="11485848" cy="4169155"/>
              </a:xfrm>
              <a:blipFill>
                <a:blip r:embed="rId2"/>
                <a:stretch>
                  <a:fillRect l="-796" r="-849" b="-190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288846" y="1340768"/>
            <a:ext cx="11485848" cy="576248"/>
          </a:xfrm>
          <a:prstGeom prst="rect">
            <a:avLst/>
          </a:prstGeom>
          <a:noFill/>
          <a:ln w="19050">
            <a:solidFill>
              <a:srgbClr val="EF412A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降低身份。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旧事。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297990" y="213285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借古讽今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，讽谏六国之后的国家（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指当时的北宋王朝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）不要重蹈覆辙。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02" y="2204864"/>
            <a:ext cx="1140341" cy="5137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2924944"/>
            <a:ext cx="11593288" cy="1800200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288846" y="342900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段将北宋与六国相比较，告诫北宋统治者应从历史中吸取教训，不能乞求苟安、资敌自亡。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clrChange>
              <a:clrFrom>
                <a:srgbClr val="FEF2E3"/>
              </a:clrFrom>
              <a:clrTo>
                <a:srgbClr val="FEF2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9142" y="2924945"/>
            <a:ext cx="981752" cy="550739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5">
            <a:clrChange>
              <a:clrFrom>
                <a:srgbClr val="F5FFFF"/>
              </a:clrFrom>
              <a:clrTo>
                <a:srgbClr val="F5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598" y="3573016"/>
            <a:ext cx="360040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86056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49558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000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文言文阅读之理解并翻译文中</a:t>
            </a:r>
            <a:r>
              <a:rPr lang="zh-CN" altLang="zh-CN" sz="2000" b="1" smtClean="0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句子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3844" y="764704"/>
            <a:ext cx="6122725" cy="8012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060848"/>
            <a:ext cx="1924164" cy="409718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813473"/>
              </p:ext>
            </p:extLst>
          </p:nvPr>
        </p:nvGraphicFramePr>
        <p:xfrm>
          <a:off x="406574" y="2691791"/>
          <a:ext cx="11377264" cy="3566160"/>
        </p:xfrm>
        <a:graphic>
          <a:graphicData uri="http://schemas.openxmlformats.org/drawingml/2006/table">
            <a:tbl>
              <a:tblPr firstRow="1" firstCol="1" bandRow="1"/>
              <a:tblGrid>
                <a:gridCol w="1210541">
                  <a:extLst>
                    <a:ext uri="{9D8B030D-6E8A-4147-A177-3AD203B41FA5}">
                      <a16:colId xmlns:a16="http://schemas.microsoft.com/office/drawing/2014/main" val="3002951866"/>
                    </a:ext>
                  </a:extLst>
                </a:gridCol>
                <a:gridCol w="10166723">
                  <a:extLst>
                    <a:ext uri="{9D8B030D-6E8A-4147-A177-3AD203B41FA5}">
                      <a16:colId xmlns:a16="http://schemas.microsoft.com/office/drawing/2014/main" val="2143152488"/>
                    </a:ext>
                  </a:extLst>
                </a:gridCol>
              </a:tblGrid>
              <a:tr h="38880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方正清刻本悦宋简体"/>
                          <a:cs typeface="Times New Roman" panose="02020603050405020304" pitchFamily="18" charset="0"/>
                        </a:rPr>
                        <a:t>文化传承与理解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8826067"/>
                  </a:ext>
                </a:extLst>
              </a:tr>
              <a:tr h="136083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翻译题是文言文阅读中的一道综合能力考查题。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理解并翻译文中的句子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既考查对文言实词、文言虚词、文言句式的理解，又考查对语句乃至整篇文章的含意的理解，还考查对句子间的逻辑关系的判断。这一考点的考查内容多，难度也很大，设题采用主观题型，要求翻译的句子常包含以下三个特点：一是有理解困难的常见文言实词、虚词，词语的多义性要求学生答题时必须结合语境确定其含义；二是有词类活用、古今异义等文言现象；三是句式上与现代汉语有异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439611"/>
                  </a:ext>
                </a:extLst>
              </a:tr>
              <a:tr h="58321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常见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思源黑体 CN Light"/>
                          <a:cs typeface="Times New Roman" panose="02020603050405020304" pitchFamily="18" charset="0"/>
                        </a:rPr>
                        <a:t>设问方式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把文中画横线的句子翻译成现代汉语。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836" marR="45836" marT="0" marB="0" anchor="ctr">
                    <a:lnL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677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6181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00823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文言文翻译的原则和方法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理解原文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首先要准确理解原文的意思，包括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句子结构、词语用法、语气和修辞手法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等。通过分析句子成分，联系上下文，理解句子的准确意思和作者的意图。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传达意思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翻译的首要目标是准确传达原文的意思。要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保持原文信息的完整性，不漏掉重要的细节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。可以采用直译、意译或适当调整语序等方法，使译文能够准确表达原文的意思。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92" y="958838"/>
            <a:ext cx="2106914" cy="48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86393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416320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符合现代汉语表达规范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翻译过程中要遵循现代汉语的表达习惯和语言规范。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避免使用过时、生僻或不常用的词语和句式，选择与原文意思相符合的现代汉语表达方式。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保持结构和连贯性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翻译的句子要结构清晰，逻辑关系明确，注意句子之间的连贯性，使译文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流畅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18154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416320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注意词语用法和搭配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选择恰当的词语，避免使用词义模糊或有歧义的词语。要注意词语的搭配和用法，避免翻译成不符合语法规则或习惯的词语组合。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保持语气和情感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尽量保持原文的语气和情感色彩，如表达的喜怒哀乐等情感要与原文相符。注意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使用适当的修辞手法，如比喻、夸张等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，以传达原文的修辞效果。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549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00823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赋是我国古代的一种文体，它讲究文采、韵律，兼具诗歌和散文的性质。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其特点是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铺采摛文，体物写志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，侧重于写景，借景抒情。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赋的发展经历了几个阶段：最早出现于诸子散文中，叫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；以屈原为代表的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骚体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是诗向赋的过渡，叫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骚赋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；汉代正式确立了赋的体例，称为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辞赋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；魏晋以后，日益向骈体方向发展，叫作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骈赋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；唐代又由骈体转入律体，叫作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律赋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；宋代以散文形式写赋，称为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著名的赋有杜牧的《阿房宫赋》、曹植的《洛神赋》、欧阳修的《秋声赋》、苏轼的《赤壁赋》、庾信的《哀江南赋》等。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06574" y="980728"/>
            <a:ext cx="1459865" cy="461665"/>
            <a:chOff x="5365274" y="3198168"/>
            <a:chExt cx="1459865" cy="461665"/>
          </a:xfrm>
        </p:grpSpPr>
        <p:pic>
          <p:nvPicPr>
            <p:cNvPr id="4" name="BS23A.eps" descr="id:214748976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365274" y="3213100"/>
              <a:ext cx="1459865" cy="4318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5383320" y="319816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86367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078313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方法</a:t>
            </a: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B3002D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六字诀</a:t>
            </a:r>
            <a:r>
              <a:rPr lang="en-US" altLang="zh-CN" b="1">
                <a:solidFill>
                  <a:srgbClr val="B3002D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：保留文言文中古今意义完全相同的词以及专有名词，如国名、地名、人名、官名、年号、器物名等。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：删除无须译出的文言词语或多余的词语。常见的有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发语词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夫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盖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且夫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至若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）和只起到语法作用、停顿作用、衬字作用的</a:t>
            </a:r>
            <a:r>
              <a:rPr lang="zh-CN" altLang="zh-CN" b="1" u="dbl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虚词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如表示取消句子独立性的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、起舒缓语气作用的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、补足音节的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）等，它们在句中无实际意义，可不译且删去。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：用现代汉语词汇替换古代汉语词汇，变单音词为双音词。注意统一事物、行为等，古今有不同的指称，翻译时要以现在的指称替换古代的指称。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91284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：调整词序或句序，即把文言文中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主谓倒装句、宾语前置句、介词结构后置句、定语后置句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等的语序调整为符合现代汉语表达习惯的句式。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：增补出省略句中对语意表达有影响的省略成分，使译文明白通畅，补充部分宜用括号表示。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：贯通文意，即遇到词类活用、固定句式及比喻、借代、互文等修辞手法时，应灵活变通，辅以意译。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总之，我们翻译文言文时应力求做到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98418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0734"/>
            <a:ext cx="11485848" cy="2862322"/>
          </a:xfrm>
        </p:spPr>
        <p:txBody>
          <a:bodyPr/>
          <a:lstStyle/>
          <a:p>
            <a:pPr indent="538480" hangingPunct="0">
              <a:spcAft>
                <a:spcPts val="0"/>
              </a:spcAft>
            </a:pPr>
            <a:r>
              <a:rPr lang="en-US" altLang="zh-CN" b="1">
                <a:solidFill>
                  <a:srgbClr val="B3002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B3002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B3002D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答题步骤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第一步：联系上下文，整体理解文章。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第二步：落实重点实词、虚词的意义和用法。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第三步：关注文言句式、词类活用、特殊语气。第四步：用现代汉语进行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流畅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6104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53848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《阿房宫赋》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文言文阅读拓展提优</a:t>
            </a:r>
            <a:r>
              <a:rPr lang="en-US" altLang="zh-CN" b="1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P131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4003323"/>
            <a:ext cx="2282288" cy="37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21717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459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E26355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苏洵痛改前非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910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苏洵年轻时读书不努力，糊里糊涂地混日子，常和一帮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狐朋狗友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赛马、游山玩水，直到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方有觉悟，于是发愤学习。学了一年多，苏洵自以为差不多了，就去考进士，结果没有考中。这使他认识到学习并不容易，要有所成，非下苦功不可。从此，他谢绝宾客，闭门攻读，夜以继日，手不释卷。如此发愤攻读了五六年，终于文才大进，下笔如有神，顷刻数千言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125" y="836712"/>
            <a:ext cx="4016160" cy="6075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556792"/>
            <a:ext cx="1812941" cy="38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948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862322"/>
          </a:xfrm>
        </p:spPr>
        <p:txBody>
          <a:bodyPr/>
          <a:lstStyle/>
          <a:p>
            <a:pPr indent="30607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宋仁宗嘉祐元年（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1056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苏洵带领两个儿子苏轼、苏辙到汴京，谒见翰林学士欧阳修。欧阳修很赞赏苏洵所作的《权书》《衡论》《几策》等文章，认为他可与贾谊、刘向相媲美，于是向朝廷推荐。这些文章一时被公卿士大夫争相传诵，苏洵因而文名大盛。两年后，仁宗召苏洵到舍人院参加考试，他推托有病，不肯应诏。又过了三年，苏洵被授任为秘书省校书郎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2477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《阿房宫赋》：回望历史，以史为鉴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910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翻看历史，几乎所有覆灭的王朝、政权的警示牌上都写着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骄奢淫逸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荒淫误国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诸如此类的字眼。历史是一面镜子，前人的教训警醒着后人。新时代的我们已经懂得以史为鉴，清楚地认识到了腐败分子和腐败现象的危害性。懂得只有勤政廉政，才能取信于民；取信于民，才能安定、和谐；安定、和谐才能长久发展。诵读《阿房宫赋》，历史的回声从阿房宫的熊熊大火中传来，告诉今人，也告诉后人，戒之慎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9105" hangingPunct="0"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水能载舟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亦能覆舟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前事不忘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后事之师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以史为鉴</a:t>
            </a:r>
            <a:r>
              <a:rPr lang="en-US" altLang="zh-CN" b="1">
                <a:solidFill>
                  <a:srgbClr val="ED028C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2083195" cy="47406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88" y="1468295"/>
            <a:ext cx="1018640" cy="44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26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2294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F58A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论是古代一种常用的议论文体，与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在后代文体中总称为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论说文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根据《文心雕龙》记载，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有其共同之处，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都是阐明某种道理或主张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，但却是两种有区别的文体：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是论理，重在用严密的理论来判辨是非，大多是论证抽象的道理；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是使人悦服，除了古代常用的口头上的陈说外，多是针对紧迫的现实问题，用具体的利害关系或生动形象的比喻来说服对方。后世的论说文，基本上是这两种文体共同特点的发展。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根据《文选》所载，论分为两种：一是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，主要用于发表作者对于时政的见解和主张，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学士大夫议论古今时世人物或平经史之言，正其谬误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。例如苏洵的《六国论》、贾谊的《过秦论》。二是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，即通过评论历史，总结历史教训，为当时统治者提供治国借鉴，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乃忠臣于传末作议论，以断其人之善恶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。例如《史记》后的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太史公曰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176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2062589"/>
                <a:ext cx="11485848" cy="4239237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F58A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阿 房 宫 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牧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六王 毕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，四海一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，蜀 山兀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阿房 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覆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六国灭亡了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天下统一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蜀地的山秃了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阿房宫建成了。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覆盖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压三百余里</a:t>
                </a:r>
                <a:r>
                  <a:rPr lang="en-US" altLang="zh-CN" b="1" u="sng" baseline="300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，隔离天日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　　骊山北构　而 西折，　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直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三百多里地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遮蔽天日。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阿房宫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从骊山北边建起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折而向西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直通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2062589"/>
                <a:ext cx="11485848" cy="4239237"/>
              </a:xfrm>
              <a:blipFill>
                <a:blip r:embed="rId2"/>
                <a:stretch>
                  <a:fillRect l="-796" r="-849" b="-1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980728"/>
            <a:ext cx="1790723" cy="41324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252" y="1461354"/>
            <a:ext cx="1173079" cy="51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459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79229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咸阳。二　 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 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，流入宫墙。</a:t>
                </a:r>
                <a:r>
                  <a:rPr lang="en-US" altLang="zh-CN" b="1" u="sng" baseline="3000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五步一楼，十步 一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到咸阳。渭水、樊川缓缓流动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流进了宫墙。五步一座高楼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十步一座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阁；廊腰缦回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檐　 牙　高　 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　　　　各抱地势，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台阁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走廊萦绕曲折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檐牙高耸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如鸟仰首啄物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这些宫室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各随地形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 钩　　　　心　　　斗　　　　 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。盘盘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各种建筑物都与中心区相连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屋角相对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好像兵戈相斗。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它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焉，囷囷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焉，蜂房水涡，矗　 不知其　几千万落。长桥</a:t>
                </a: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卧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们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回环曲折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像蜂房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像水涡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矗立着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不知它们有几千万座。长桥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卧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79229"/>
              </a:xfrm>
              <a:blipFill>
                <a:blip r:embed="rId2"/>
                <a:stretch>
                  <a:fillRect l="-796" r="-849" b="-12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765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476672"/>
                <a:ext cx="11485848" cy="5982920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波，　未 云　何　 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　复　　　　 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⑯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en-US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行　　　空，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在水上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没有云怎么出现了龙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楼阁之间架在空中的通道跨越天空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　 霁　　　何　　　虹？ 高　低　　　　　冥 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不是雨过初晴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怎么出现了彩虹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高高低低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的楼阁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令人分辨不清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不　知　 西　 东。　　歌　　　台　　　暖　　　响，</a:t>
                </a:r>
                <a:endParaRPr lang="zh-CN" altLang="zh-CN" sz="105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分辨不清是西还是东。人们在台上唱歌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歌声响起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好像充满着暖意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春光 融　　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⑱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　</m:t>
                        </m:r>
                      </m:sup>
                    </m:sSup>
                  </m:oMath>
                </a14:m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　　舞　　　殿　　　冷　　　袖，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如同春光那样和暖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人们在殿中舞蹈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舞袖飘拂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好像带来寒气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风雨　凄凄。一日之内，一宫之间， 而气候不 齐。</a:t>
                </a:r>
                <a:r>
                  <a:rPr lang="en-US" altLang="zh-CN" b="1" u="sng" baseline="30000" smtClean="0">
                    <a:solidFill>
                      <a:srgbClr val="D73100"/>
                    </a:solidFill>
                    <a:uFill>
                      <a:solidFill>
                        <a:srgbClr val="000000"/>
                      </a:solidFill>
                    </a:u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风雨交加那样凄冷。一天之内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一宫之中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而气候冷暖不一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476672"/>
                <a:ext cx="11485848" cy="5982920"/>
              </a:xfrm>
              <a:blipFill>
                <a:blip r:embed="rId2"/>
                <a:stretch>
                  <a:fillRect l="-796" r="-849" b="-10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2787408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2962</Words>
  <Application>Microsoft Office PowerPoint</Application>
  <PresentationFormat>自定义</PresentationFormat>
  <Paragraphs>271</Paragraphs>
  <Slides>55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55</vt:i4>
      </vt:variant>
    </vt:vector>
  </HeadingPairs>
  <TitlesOfParts>
    <vt:vector size="68" baseType="lpstr">
      <vt:lpstr>MS Mincho</vt:lpstr>
      <vt:lpstr>方正清刻本悦宋简体</vt:lpstr>
      <vt:lpstr>仿宋</vt:lpstr>
      <vt:lpstr>黑体</vt:lpstr>
      <vt:lpstr>楷体</vt:lpstr>
      <vt:lpstr>思源黑体 CN Light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592</cp:revision>
  <dcterms:created xsi:type="dcterms:W3CDTF">2020-11-06T05:24:00Z</dcterms:created>
  <dcterms:modified xsi:type="dcterms:W3CDTF">2025-11-07T09:31:46Z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